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0" r:id="rId4"/>
    <p:sldId id="262" r:id="rId5"/>
    <p:sldId id="258" r:id="rId6"/>
    <p:sldId id="259" r:id="rId7"/>
    <p:sldId id="260" r:id="rId8"/>
    <p:sldId id="266" r:id="rId9"/>
    <p:sldId id="267" r:id="rId10"/>
    <p:sldId id="265" r:id="rId11"/>
    <p:sldId id="261" r:id="rId12"/>
    <p:sldId id="268" r:id="rId13"/>
    <p:sldId id="269" r:id="rId14"/>
    <p:sldId id="271" r:id="rId15"/>
    <p:sldId id="272" r:id="rId16"/>
    <p:sldId id="273" r:id="rId17"/>
    <p:sldId id="26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 varScale="1">
        <p:scale>
          <a:sx n="76" d="100"/>
          <a:sy n="76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AE0F25-D1A4-5B48-B013-F23E31D948A4}" type="datetimeFigureOut">
              <a:rPr lang="en-US" smtClean="0"/>
              <a:t>4/30/17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70216-50B8-6143-8E1D-6480668B9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15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tiff"/><Relationship Id="rId3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ypescriptlang.org/docs/handbook/basic-types.html" TargetMode="External"/><Relationship Id="rId4" Type="http://schemas.openxmlformats.org/officeDocument/2006/relationships/hyperlink" Target="https://facebook.github.io/react/" TargetMode="External"/><Relationship Id="rId5" Type="http://schemas.openxmlformats.org/officeDocument/2006/relationships/hyperlink" Target="http://redux.js.org/" TargetMode="External"/><Relationship Id="rId6" Type="http://schemas.openxmlformats.org/officeDocument/2006/relationships/hyperlink" Target="https://medium.freecodecamp.com/scaling-your-redux-app-with-ducks-6115955638be" TargetMode="External"/><Relationship Id="rId7" Type="http://schemas.openxmlformats.org/officeDocument/2006/relationships/hyperlink" Target="https://github.com/reactjs/react-redux/blob/master/docs/api.md" TargetMode="External"/><Relationship Id="rId8" Type="http://schemas.openxmlformats.org/officeDocument/2006/relationships/hyperlink" Target="https://github.com/piotrwitek/react-redux-typescript-guide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aspnet/JavaScriptServic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ithub.com/cberthold/presentation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sitepoint.com/typing-versus-dynamic-typing/" TargetMode="External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f"/><Relationship Id="rId3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914" y="450658"/>
            <a:ext cx="8568027" cy="48195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8400" y="2404534"/>
            <a:ext cx="8105603" cy="1646302"/>
          </a:xfrm>
        </p:spPr>
        <p:txBody>
          <a:bodyPr/>
          <a:lstStyle/>
          <a:p>
            <a:r>
              <a:rPr lang="en-US" dirty="0" smtClean="0"/>
              <a:t>React + Redux +  </a:t>
            </a:r>
            <a:r>
              <a:rPr lang="en-US" dirty="0" err="1" smtClean="0"/>
              <a:t>TypeScript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 quick introduction </a:t>
            </a:r>
            <a:r>
              <a:rPr lang="en-US" dirty="0" smtClean="0">
                <a:solidFill>
                  <a:schemeClr val="bg1"/>
                </a:solidFill>
              </a:rPr>
              <a:t>to building safe time travel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9504" y="5496762"/>
            <a:ext cx="3045178" cy="10225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8295" y="5262242"/>
            <a:ext cx="3613906" cy="14916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079" y="5270174"/>
            <a:ext cx="1475746" cy="147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16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03" y="799666"/>
            <a:ext cx="8857130" cy="68441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 Life Cycle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4480" y="5248003"/>
            <a:ext cx="5014226" cy="212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009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5530076"/>
            <a:ext cx="3045178" cy="10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21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Redux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89" y="5366388"/>
            <a:ext cx="3613906" cy="14916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86933" y="2235200"/>
            <a:ext cx="606531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Helps write applications that behave consistently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Runs in different environments (client, server, native)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Can be combined with React or other View library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It</a:t>
            </a:r>
            <a:r>
              <a:rPr lang="mr-IN" dirty="0" smtClean="0"/>
              <a:t>’</a:t>
            </a:r>
            <a:r>
              <a:rPr lang="en-US" dirty="0" smtClean="0"/>
              <a:t>s the “MC” of MVC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Based on Flux Architecture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Concept: A single state instead of many states </a:t>
            </a:r>
            <a:br>
              <a:rPr lang="en-US" dirty="0" smtClean="0"/>
            </a:br>
            <a:r>
              <a:rPr lang="en-US" dirty="0" smtClean="0"/>
              <a:t>that are potentially out of sync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86933" y="1607234"/>
            <a:ext cx="6173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Redux is a predictable state container for JavaScript apps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131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Redux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36134"/>
            <a:ext cx="8596668" cy="448733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Strict </a:t>
            </a:r>
            <a:r>
              <a:rPr lang="en-US" dirty="0" err="1" smtClean="0"/>
              <a:t>uni</a:t>
            </a:r>
            <a:r>
              <a:rPr lang="en-US" dirty="0" smtClean="0"/>
              <a:t>-directional data flow (sound familiar?)</a:t>
            </a:r>
          </a:p>
          <a:p>
            <a:r>
              <a:rPr lang="en-US" dirty="0" smtClean="0"/>
              <a:t>Uses actions, reducers, and a store</a:t>
            </a:r>
          </a:p>
          <a:p>
            <a:r>
              <a:rPr lang="en-US" dirty="0" smtClean="0"/>
              <a:t>Store = State Container Middleware</a:t>
            </a:r>
          </a:p>
          <a:p>
            <a:pPr lvl="1"/>
            <a:r>
              <a:rPr lang="en-US" dirty="0" smtClean="0"/>
              <a:t>Store provided by Redux</a:t>
            </a:r>
          </a:p>
          <a:p>
            <a:pPr lvl="1"/>
            <a:r>
              <a:rPr lang="en-US" dirty="0" smtClean="0"/>
              <a:t>Middleware for React provided by React-Redux</a:t>
            </a:r>
          </a:p>
          <a:p>
            <a:r>
              <a:rPr lang="en-US" dirty="0" smtClean="0"/>
              <a:t>What about MVC?</a:t>
            </a:r>
          </a:p>
          <a:p>
            <a:pPr lvl="1"/>
            <a:r>
              <a:rPr lang="en-US" dirty="0" smtClean="0"/>
              <a:t>Actions = Controller</a:t>
            </a:r>
          </a:p>
          <a:p>
            <a:pPr lvl="2"/>
            <a:r>
              <a:rPr lang="en-US" dirty="0" smtClean="0"/>
              <a:t>Dispatched from view</a:t>
            </a:r>
            <a:endParaRPr lang="en-US" dirty="0"/>
          </a:p>
          <a:p>
            <a:pPr lvl="2"/>
            <a:r>
              <a:rPr lang="en-US" dirty="0" smtClean="0"/>
              <a:t>Log of actions provides our time travel (similar to Event Sourcing)</a:t>
            </a:r>
          </a:p>
          <a:p>
            <a:pPr lvl="1"/>
            <a:r>
              <a:rPr lang="en-US" dirty="0" smtClean="0"/>
              <a:t>Reducers = Model </a:t>
            </a:r>
            <a:r>
              <a:rPr lang="mr-IN" dirty="0" smtClean="0"/>
              <a:t>…</a:t>
            </a:r>
            <a:r>
              <a:rPr lang="en-US" dirty="0" smtClean="0"/>
              <a:t>. Sort of</a:t>
            </a:r>
          </a:p>
          <a:p>
            <a:pPr lvl="2"/>
            <a:r>
              <a:rPr lang="en-US" dirty="0" smtClean="0"/>
              <a:t>Functional</a:t>
            </a:r>
          </a:p>
          <a:p>
            <a:pPr lvl="2"/>
            <a:r>
              <a:rPr lang="en-US" dirty="0" err="1" smtClean="0"/>
              <a:t>newState</a:t>
            </a:r>
            <a:r>
              <a:rPr lang="en-US" dirty="0" smtClean="0"/>
              <a:t> = function(</a:t>
            </a:r>
            <a:r>
              <a:rPr lang="en-US" dirty="0" err="1" smtClean="0"/>
              <a:t>previousState</a:t>
            </a:r>
            <a:r>
              <a:rPr lang="en-US" dirty="0" smtClean="0"/>
              <a:t>, action) =&gt; 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err="1" smtClean="0"/>
              <a:t>Object.assign</a:t>
            </a:r>
            <a:r>
              <a:rPr lang="en-US" dirty="0" smtClean="0"/>
              <a:t>({}, </a:t>
            </a:r>
            <a:r>
              <a:rPr lang="en-US" dirty="0" err="1" smtClean="0"/>
              <a:t>previousState</a:t>
            </a:r>
            <a:r>
              <a:rPr lang="en-US" dirty="0" smtClean="0"/>
              <a:t>, { name = </a:t>
            </a:r>
            <a:r>
              <a:rPr lang="en-US" dirty="0" err="1" smtClean="0"/>
              <a:t>action.name</a:t>
            </a:r>
            <a:r>
              <a:rPr lang="en-US" dirty="0" smtClean="0"/>
              <a:t> });</a:t>
            </a:r>
          </a:p>
          <a:p>
            <a:pPr lvl="2"/>
            <a:r>
              <a:rPr lang="en-US" dirty="0" smtClean="0"/>
              <a:t>Instead of </a:t>
            </a:r>
            <a:r>
              <a:rPr lang="en-US" dirty="0" err="1" smtClean="0"/>
              <a:t>state.setName</a:t>
            </a:r>
            <a:r>
              <a:rPr lang="en-US" dirty="0" smtClean="0"/>
              <a:t>()</a:t>
            </a:r>
          </a:p>
          <a:p>
            <a:pPr lvl="2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89" y="5366388"/>
            <a:ext cx="3613906" cy="149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361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777" y="667179"/>
            <a:ext cx="5060423" cy="54450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Redux Data Flow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89" y="5366388"/>
            <a:ext cx="3613906" cy="149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243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Actions and Reducers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77334" y="1270000"/>
            <a:ext cx="946573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8F00"/>
                </a:solidFill>
                <a:latin typeface="Helvetica" charset="0"/>
              </a:rPr>
              <a:t>// start of our state to get a total</a:t>
            </a:r>
          </a:p>
          <a:p>
            <a:r>
              <a:rPr lang="en-US" b="1" dirty="0" err="1">
                <a:solidFill>
                  <a:srgbClr val="0433FF"/>
                </a:solidFill>
                <a:latin typeface="Helvetica" charset="0"/>
              </a:rPr>
              <a:t>const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initialState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{</a:t>
            </a:r>
            <a:r>
              <a:rPr lang="en-US" dirty="0">
                <a:latin typeface="Helvetica" charset="0"/>
              </a:rPr>
              <a:t> value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:</a:t>
            </a:r>
            <a:r>
              <a:rPr lang="en-US" dirty="0">
                <a:latin typeface="Helvetica" charset="0"/>
              </a:rPr>
              <a:t> </a:t>
            </a:r>
            <a:r>
              <a:rPr lang="en-US" dirty="0">
                <a:solidFill>
                  <a:srgbClr val="FF9300"/>
                </a:solidFill>
                <a:latin typeface="Helvetica" charset="0"/>
              </a:rPr>
              <a:t>0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};</a:t>
            </a:r>
            <a:endParaRPr lang="en-US" dirty="0">
              <a:latin typeface="Helvetica" charset="0"/>
            </a:endParaRPr>
          </a:p>
          <a:p>
            <a:r>
              <a:rPr lang="en-US" dirty="0">
                <a:solidFill>
                  <a:srgbClr val="008F00"/>
                </a:solidFill>
                <a:latin typeface="Helvetica" charset="0"/>
              </a:rPr>
              <a:t>// define our reducer</a:t>
            </a:r>
          </a:p>
          <a:p>
            <a:r>
              <a:rPr lang="en-US" b="1" dirty="0" err="1">
                <a:solidFill>
                  <a:srgbClr val="0433FF"/>
                </a:solidFill>
                <a:latin typeface="Helvetica" charset="0"/>
              </a:rPr>
              <a:t>const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addingReducer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(</a:t>
            </a:r>
            <a:r>
              <a:rPr lang="en-US" dirty="0">
                <a:latin typeface="Helvetica" charset="0"/>
              </a:rPr>
              <a:t>state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initialState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,</a:t>
            </a:r>
            <a:r>
              <a:rPr lang="en-US" dirty="0">
                <a:latin typeface="Helvetica" charset="0"/>
              </a:rPr>
              <a:t> data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)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=&gt;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{</a:t>
            </a:r>
            <a:endParaRPr lang="en-US" dirty="0">
              <a:latin typeface="Helvetica" charset="0"/>
            </a:endParaRPr>
          </a:p>
          <a:p>
            <a:r>
              <a:rPr lang="en-US" dirty="0" smtClean="0">
                <a:solidFill>
                  <a:srgbClr val="008F00"/>
                </a:solidFill>
                <a:latin typeface="Helvetica" charset="0"/>
              </a:rPr>
              <a:t>    // </a:t>
            </a:r>
            <a:r>
              <a:rPr lang="en-US" dirty="0">
                <a:solidFill>
                  <a:srgbClr val="008F00"/>
                </a:solidFill>
                <a:latin typeface="Helvetica" charset="0"/>
              </a:rPr>
              <a:t>log for demo purposes only - this is bad - could have side effects</a:t>
            </a:r>
          </a:p>
          <a:p>
            <a:r>
              <a:rPr lang="en-US" dirty="0" smtClean="0">
                <a:latin typeface="Helvetica" charset="0"/>
              </a:rPr>
              <a:t>    </a:t>
            </a:r>
            <a:r>
              <a:rPr lang="en-US" dirty="0" err="1" smtClean="0">
                <a:latin typeface="Helvetica" charset="0"/>
              </a:rPr>
              <a:t>console</a:t>
            </a:r>
            <a:r>
              <a:rPr lang="en-US" b="1" dirty="0" err="1" smtClean="0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 smtClean="0">
                <a:latin typeface="Helvetica" charset="0"/>
              </a:rPr>
              <a:t>log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(</a:t>
            </a:r>
            <a:r>
              <a:rPr lang="en-US" dirty="0">
                <a:solidFill>
                  <a:srgbClr val="929292"/>
                </a:solidFill>
                <a:latin typeface="Helvetica" charset="0"/>
              </a:rPr>
              <a:t>'state: '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+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 smtClean="0">
                <a:latin typeface="Helvetica" charset="0"/>
              </a:rPr>
              <a:t>state</a:t>
            </a:r>
            <a:r>
              <a:rPr lang="en-US" b="1" dirty="0" err="1" smtClean="0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 smtClean="0">
                <a:latin typeface="Helvetica" charset="0"/>
              </a:rPr>
              <a:t>value</a:t>
            </a:r>
            <a:r>
              <a:rPr lang="en-US" dirty="0" smtClean="0">
                <a:latin typeface="Helvetica" charset="0"/>
              </a:rPr>
              <a:t> + </a:t>
            </a:r>
            <a:r>
              <a:rPr lang="en-US" dirty="0">
                <a:solidFill>
                  <a:srgbClr val="929292"/>
                </a:solidFill>
                <a:latin typeface="Helvetica" charset="0"/>
              </a:rPr>
              <a:t>’ data: '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+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data</a:t>
            </a:r>
            <a:r>
              <a:rPr lang="en-US" b="1" dirty="0" err="1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>
                <a:latin typeface="Helvetica" charset="0"/>
              </a:rPr>
              <a:t>value</a:t>
            </a:r>
            <a:r>
              <a:rPr lang="en-US" b="1" dirty="0" smtClean="0">
                <a:solidFill>
                  <a:srgbClr val="011993"/>
                </a:solidFill>
                <a:latin typeface="Helvetica" charset="0"/>
              </a:rPr>
              <a:t>);</a:t>
            </a:r>
            <a:br>
              <a:rPr lang="en-US" b="1" dirty="0" smtClean="0">
                <a:solidFill>
                  <a:srgbClr val="011993"/>
                </a:solidFill>
                <a:latin typeface="Helvetica" charset="0"/>
              </a:rPr>
            </a:br>
            <a:r>
              <a:rPr lang="en-US" b="1" dirty="0" smtClean="0">
                <a:solidFill>
                  <a:srgbClr val="011993"/>
                </a:solidFill>
                <a:latin typeface="Helvetica" charset="0"/>
              </a:rPr>
              <a:t>   </a:t>
            </a:r>
            <a:r>
              <a:rPr lang="en-US" dirty="0" smtClean="0">
                <a:solidFill>
                  <a:srgbClr val="008F00"/>
                </a:solidFill>
                <a:latin typeface="Helvetica" charset="0"/>
              </a:rPr>
              <a:t> // </a:t>
            </a:r>
            <a:r>
              <a:rPr lang="en-US" dirty="0">
                <a:solidFill>
                  <a:srgbClr val="008F00"/>
                </a:solidFill>
                <a:latin typeface="Helvetica" charset="0"/>
              </a:rPr>
              <a:t>create the new state value we want to update state with</a:t>
            </a:r>
          </a:p>
          <a:p>
            <a:r>
              <a:rPr lang="en-US" b="1" dirty="0" smtClean="0">
                <a:solidFill>
                  <a:srgbClr val="0433FF"/>
                </a:solidFill>
                <a:latin typeface="Helvetica" charset="0"/>
              </a:rPr>
              <a:t>    let</a:t>
            </a:r>
            <a:r>
              <a:rPr lang="en-US" dirty="0" smtClean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newStateValue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state</a:t>
            </a:r>
            <a:r>
              <a:rPr lang="en-US" b="1" dirty="0" err="1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>
                <a:latin typeface="Helvetica" charset="0"/>
              </a:rPr>
              <a:t>value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+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data</a:t>
            </a:r>
            <a:r>
              <a:rPr lang="en-US" b="1" dirty="0" err="1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>
                <a:latin typeface="Helvetica" charset="0"/>
              </a:rPr>
              <a:t>value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;</a:t>
            </a:r>
            <a:endParaRPr lang="en-US" dirty="0">
              <a:latin typeface="Helvetica" charset="0"/>
            </a:endParaRPr>
          </a:p>
          <a:p>
            <a:r>
              <a:rPr lang="en-US" dirty="0" smtClean="0">
                <a:solidFill>
                  <a:srgbClr val="008F00"/>
                </a:solidFill>
                <a:latin typeface="Helvetica" charset="0"/>
              </a:rPr>
              <a:t>    // </a:t>
            </a:r>
            <a:r>
              <a:rPr lang="en-US" dirty="0">
                <a:solidFill>
                  <a:srgbClr val="008F00"/>
                </a:solidFill>
                <a:latin typeface="Helvetica" charset="0"/>
              </a:rPr>
              <a:t>create </a:t>
            </a:r>
            <a:r>
              <a:rPr lang="en-US" dirty="0" smtClean="0">
                <a:solidFill>
                  <a:srgbClr val="008F00"/>
                </a:solidFill>
                <a:latin typeface="Helvetica" charset="0"/>
              </a:rPr>
              <a:t>and return our </a:t>
            </a:r>
            <a:r>
              <a:rPr lang="en-US" dirty="0">
                <a:solidFill>
                  <a:srgbClr val="008F00"/>
                </a:solidFill>
                <a:latin typeface="Helvetica" charset="0"/>
              </a:rPr>
              <a:t>new state</a:t>
            </a:r>
          </a:p>
          <a:p>
            <a:r>
              <a:rPr lang="en-US" b="1" dirty="0" smtClean="0">
                <a:solidFill>
                  <a:srgbClr val="0433FF"/>
                </a:solidFill>
                <a:latin typeface="Helvetica" charset="0"/>
              </a:rPr>
              <a:t>    return </a:t>
            </a:r>
            <a:r>
              <a:rPr lang="en-US" b="1" dirty="0" smtClean="0">
                <a:solidFill>
                  <a:srgbClr val="011993"/>
                </a:solidFill>
                <a:latin typeface="Helvetica" charset="0"/>
              </a:rPr>
              <a:t>{</a:t>
            </a:r>
            <a:r>
              <a:rPr lang="en-US" dirty="0" smtClean="0">
                <a:latin typeface="Helvetica" charset="0"/>
              </a:rPr>
              <a:t> </a:t>
            </a:r>
            <a:r>
              <a:rPr lang="en-US" dirty="0">
                <a:latin typeface="Helvetica" charset="0"/>
              </a:rPr>
              <a:t>value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: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newStateValue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 smtClean="0">
                <a:solidFill>
                  <a:srgbClr val="011993"/>
                </a:solidFill>
                <a:latin typeface="Helvetica" charset="0"/>
              </a:rPr>
              <a:t>};</a:t>
            </a:r>
          </a:p>
          <a:p>
            <a:r>
              <a:rPr lang="en-US" b="1" dirty="0" smtClean="0">
                <a:solidFill>
                  <a:srgbClr val="011993"/>
                </a:solidFill>
                <a:latin typeface="Helvetica" charset="0"/>
              </a:rPr>
              <a:t>}</a:t>
            </a:r>
            <a:endParaRPr lang="en-US" dirty="0">
              <a:solidFill>
                <a:srgbClr val="011993"/>
              </a:solidFill>
              <a:latin typeface="Helvetica" charset="0"/>
            </a:endParaRPr>
          </a:p>
          <a:p>
            <a:r>
              <a:rPr lang="en-US" dirty="0">
                <a:solidFill>
                  <a:srgbClr val="008F00"/>
                </a:solidFill>
                <a:latin typeface="Helvetica" charset="0"/>
              </a:rPr>
              <a:t>// simplified version of above</a:t>
            </a:r>
          </a:p>
          <a:p>
            <a:r>
              <a:rPr lang="en-US" b="1" dirty="0" err="1">
                <a:solidFill>
                  <a:srgbClr val="0433FF"/>
                </a:solidFill>
                <a:latin typeface="Helvetica" charset="0"/>
              </a:rPr>
              <a:t>const</a:t>
            </a:r>
            <a:r>
              <a:rPr lang="en-US" dirty="0">
                <a:latin typeface="Helvetica" charset="0"/>
              </a:rPr>
              <a:t> addingReducer2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(</a:t>
            </a:r>
            <a:r>
              <a:rPr lang="en-US" dirty="0">
                <a:latin typeface="Helvetica" charset="0"/>
              </a:rPr>
              <a:t>state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initialState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,</a:t>
            </a:r>
            <a:r>
              <a:rPr lang="en-US" dirty="0">
                <a:latin typeface="Helvetica" charset="0"/>
              </a:rPr>
              <a:t> data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)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=&gt;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{</a:t>
            </a:r>
            <a:r>
              <a:rPr lang="en-US" dirty="0">
                <a:latin typeface="Helvetica" charset="0"/>
              </a:rPr>
              <a:t> value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: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state</a:t>
            </a:r>
            <a:r>
              <a:rPr lang="en-US" b="1" dirty="0" err="1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>
                <a:latin typeface="Helvetica" charset="0"/>
              </a:rPr>
              <a:t>value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+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data</a:t>
            </a:r>
            <a:r>
              <a:rPr lang="en-US" b="1" dirty="0" err="1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>
                <a:latin typeface="Helvetica" charset="0"/>
              </a:rPr>
              <a:t>value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};</a:t>
            </a:r>
            <a:endParaRPr lang="en-US" dirty="0">
              <a:latin typeface="Helvetica" charset="0"/>
            </a:endParaRPr>
          </a:p>
          <a:p>
            <a:r>
              <a:rPr lang="en-US" dirty="0">
                <a:solidFill>
                  <a:srgbClr val="008F00"/>
                </a:solidFill>
                <a:latin typeface="Helvetica" charset="0"/>
              </a:rPr>
              <a:t>// our actions we will perform</a:t>
            </a:r>
          </a:p>
          <a:p>
            <a:r>
              <a:rPr lang="en-US" b="1" dirty="0" err="1">
                <a:solidFill>
                  <a:srgbClr val="0433FF"/>
                </a:solidFill>
                <a:latin typeface="Helvetica" charset="0"/>
              </a:rPr>
              <a:t>const</a:t>
            </a:r>
            <a:r>
              <a:rPr lang="en-US" dirty="0">
                <a:latin typeface="Helvetica" charset="0"/>
              </a:rPr>
              <a:t> actions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[{</a:t>
            </a:r>
            <a:r>
              <a:rPr lang="en-US" dirty="0">
                <a:latin typeface="Helvetica" charset="0"/>
              </a:rPr>
              <a:t>value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:</a:t>
            </a:r>
            <a:r>
              <a:rPr lang="en-US" dirty="0">
                <a:solidFill>
                  <a:srgbClr val="FF9300"/>
                </a:solidFill>
                <a:latin typeface="Helvetica" charset="0"/>
              </a:rPr>
              <a:t>0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},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{</a:t>
            </a:r>
            <a:r>
              <a:rPr lang="en-US" dirty="0">
                <a:latin typeface="Helvetica" charset="0"/>
              </a:rPr>
              <a:t>value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:</a:t>
            </a:r>
            <a:r>
              <a:rPr lang="en-US" dirty="0">
                <a:solidFill>
                  <a:srgbClr val="FF9300"/>
                </a:solidFill>
                <a:latin typeface="Helvetica" charset="0"/>
              </a:rPr>
              <a:t>1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},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{</a:t>
            </a:r>
            <a:r>
              <a:rPr lang="en-US" dirty="0">
                <a:latin typeface="Helvetica" charset="0"/>
              </a:rPr>
              <a:t>value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:</a:t>
            </a:r>
            <a:r>
              <a:rPr lang="en-US" dirty="0">
                <a:solidFill>
                  <a:srgbClr val="FF9300"/>
                </a:solidFill>
                <a:latin typeface="Helvetica" charset="0"/>
              </a:rPr>
              <a:t>2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},</a:t>
            </a:r>
            <a:r>
              <a:rPr lang="en-US" dirty="0">
                <a:latin typeface="Helvetica" charset="0"/>
              </a:rPr>
              <a:t>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{</a:t>
            </a:r>
            <a:r>
              <a:rPr lang="en-US" dirty="0">
                <a:latin typeface="Helvetica" charset="0"/>
              </a:rPr>
              <a:t>value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:</a:t>
            </a:r>
            <a:r>
              <a:rPr lang="en-US" dirty="0">
                <a:solidFill>
                  <a:srgbClr val="FF9300"/>
                </a:solidFill>
                <a:latin typeface="Helvetica" charset="0"/>
              </a:rPr>
              <a:t>3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}];</a:t>
            </a:r>
            <a:endParaRPr lang="en-US" dirty="0">
              <a:latin typeface="Helvetica" charset="0"/>
            </a:endParaRPr>
          </a:p>
          <a:p>
            <a:r>
              <a:rPr lang="en-US" dirty="0">
                <a:solidFill>
                  <a:srgbClr val="008F00"/>
                </a:solidFill>
                <a:latin typeface="Helvetica" charset="0"/>
              </a:rPr>
              <a:t>// reduce to total</a:t>
            </a:r>
          </a:p>
          <a:p>
            <a:r>
              <a:rPr lang="en-US" b="1" dirty="0" err="1">
                <a:solidFill>
                  <a:srgbClr val="0433FF"/>
                </a:solidFill>
                <a:latin typeface="Helvetica" charset="0"/>
              </a:rPr>
              <a:t>const</a:t>
            </a:r>
            <a:r>
              <a:rPr lang="en-US" dirty="0">
                <a:latin typeface="Helvetica" charset="0"/>
              </a:rPr>
              <a:t> total 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=</a:t>
            </a:r>
            <a:r>
              <a:rPr lang="en-US" dirty="0">
                <a:latin typeface="Helvetica" charset="0"/>
              </a:rPr>
              <a:t> </a:t>
            </a:r>
            <a:r>
              <a:rPr lang="en-US" dirty="0" err="1">
                <a:latin typeface="Helvetica" charset="0"/>
              </a:rPr>
              <a:t>actions</a:t>
            </a:r>
            <a:r>
              <a:rPr lang="en-US" b="1" dirty="0" err="1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>
                <a:latin typeface="Helvetica" charset="0"/>
              </a:rPr>
              <a:t>reduce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(</a:t>
            </a:r>
            <a:r>
              <a:rPr lang="en-US" dirty="0" err="1">
                <a:latin typeface="Helvetica" charset="0"/>
              </a:rPr>
              <a:t>addingReducer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);</a:t>
            </a:r>
            <a:endParaRPr lang="en-US" dirty="0">
              <a:latin typeface="Helvetica" charset="0"/>
            </a:endParaRPr>
          </a:p>
          <a:p>
            <a:r>
              <a:rPr lang="en-US" dirty="0" err="1">
                <a:latin typeface="Helvetica" charset="0"/>
              </a:rPr>
              <a:t>console</a:t>
            </a:r>
            <a:r>
              <a:rPr lang="en-US" b="1" dirty="0" err="1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>
                <a:latin typeface="Helvetica" charset="0"/>
              </a:rPr>
              <a:t>log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(</a:t>
            </a:r>
            <a:r>
              <a:rPr lang="en-US" dirty="0" err="1">
                <a:latin typeface="Helvetica" charset="0"/>
              </a:rPr>
              <a:t>total</a:t>
            </a:r>
            <a:r>
              <a:rPr lang="en-US" b="1" dirty="0" err="1">
                <a:solidFill>
                  <a:srgbClr val="011993"/>
                </a:solidFill>
                <a:latin typeface="Helvetica" charset="0"/>
              </a:rPr>
              <a:t>.</a:t>
            </a:r>
            <a:r>
              <a:rPr lang="en-US" dirty="0" err="1">
                <a:latin typeface="Helvetica" charset="0"/>
              </a:rPr>
              <a:t>value</a:t>
            </a:r>
            <a:r>
              <a:rPr lang="en-US" b="1" dirty="0">
                <a:solidFill>
                  <a:srgbClr val="011993"/>
                </a:solidFill>
                <a:latin typeface="Helvetica" charset="0"/>
              </a:rPr>
              <a:t>);</a:t>
            </a:r>
            <a:r>
              <a:rPr lang="en-US" dirty="0">
                <a:latin typeface="Helvetica" charset="0"/>
              </a:rPr>
              <a:t> </a:t>
            </a:r>
            <a:r>
              <a:rPr lang="en-US" dirty="0">
                <a:solidFill>
                  <a:srgbClr val="008F00"/>
                </a:solidFill>
                <a:latin typeface="Helvetica" charset="0"/>
              </a:rPr>
              <a:t>// 6</a:t>
            </a:r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9841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89" y="5366388"/>
            <a:ext cx="3613906" cy="1491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98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07092" y="1616075"/>
            <a:ext cx="5992666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2"/>
              </a:rPr>
              <a:t>JavaScript Services</a:t>
            </a:r>
            <a:endParaRPr lang="en-US" dirty="0" smtClean="0">
              <a:hlinkClick r:id="rId3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3"/>
              </a:rPr>
              <a:t>TypeScript Handbook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4"/>
              </a:rPr>
              <a:t>React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5"/>
              </a:rPr>
              <a:t>Redux documentation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Recipe’s for success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Lots of examples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6"/>
              </a:rPr>
              <a:t>Ducks application structure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Folder per feature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File arrangement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7"/>
              </a:rPr>
              <a:t>React-Redux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Middleware that connect()’s react to redux store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8"/>
              </a:rPr>
              <a:t>React-Redux-TypeScript guide</a:t>
            </a:r>
            <a:endParaRPr lang="en-US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err="1" smtClean="0"/>
              <a:t>TypeScript</a:t>
            </a:r>
            <a:r>
              <a:rPr lang="en-US" dirty="0" smtClean="0"/>
              <a:t> patterns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Links to other example apps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16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Chris Berthold : That guy that talks too much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 15 years of development experience developing </a:t>
            </a:r>
            <a:r>
              <a:rPr lang="en-US" dirty="0" smtClean="0"/>
              <a:t>software </a:t>
            </a:r>
            <a:r>
              <a:rPr lang="en-US" dirty="0"/>
              <a:t>and </a:t>
            </a:r>
            <a:r>
              <a:rPr lang="en-US" dirty="0" err="1" smtClean="0"/>
              <a:t>DevOps</a:t>
            </a:r>
            <a:r>
              <a:rPr lang="en-US" dirty="0" smtClean="0"/>
              <a:t>/network </a:t>
            </a:r>
            <a:r>
              <a:rPr lang="en-US" dirty="0"/>
              <a:t>administration</a:t>
            </a:r>
          </a:p>
          <a:p>
            <a:r>
              <a:rPr lang="en-US" dirty="0"/>
              <a:t>10 years of business development in a manufacturing setting</a:t>
            </a:r>
          </a:p>
          <a:p>
            <a:r>
              <a:rPr lang="en-US" dirty="0"/>
              <a:t>6 years of development as software consultant</a:t>
            </a:r>
          </a:p>
          <a:p>
            <a:r>
              <a:rPr lang="en-US" dirty="0"/>
              <a:t>Private pilot</a:t>
            </a:r>
          </a:p>
          <a:p>
            <a:r>
              <a:rPr lang="en-US" dirty="0" smtClean="0"/>
              <a:t>3 years with the awesome </a:t>
            </a:r>
            <a:r>
              <a:rPr lang="en-US" dirty="0"/>
              <a:t>Product Development Team for </a:t>
            </a:r>
            <a:r>
              <a:rPr lang="en-US" dirty="0" smtClean="0"/>
              <a:t>Baxter Technology</a:t>
            </a:r>
          </a:p>
          <a:p>
            <a:r>
              <a:rPr lang="en-US" dirty="0" smtClean="0"/>
              <a:t>Enjoys software architecture, simplifying software design and practical performance in </a:t>
            </a:r>
            <a:r>
              <a:rPr lang="en-US" dirty="0" smtClean="0"/>
              <a:t>applications, and engaging others in software architecture</a:t>
            </a:r>
            <a:endParaRPr lang="en-US" dirty="0"/>
          </a:p>
          <a:p>
            <a:r>
              <a:rPr lang="en-US" dirty="0" smtClean="0">
                <a:hlinkClick r:id="rId2"/>
              </a:rPr>
              <a:t>http://github.com/cberthold/presentations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95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our demo framework </a:t>
            </a:r>
            <a:r>
              <a:rPr lang="mr-IN" dirty="0" smtClean="0"/>
              <a:t>–</a:t>
            </a:r>
            <a:r>
              <a:rPr lang="en-US" dirty="0" smtClean="0"/>
              <a:t> JavaScript Services</a:t>
            </a:r>
          </a:p>
          <a:p>
            <a:r>
              <a:rPr lang="en-US" dirty="0" err="1" smtClean="0"/>
              <a:t>TypeScript</a:t>
            </a:r>
            <a:r>
              <a:rPr lang="en-US" dirty="0" smtClean="0"/>
              <a:t> and React</a:t>
            </a:r>
          </a:p>
          <a:p>
            <a:r>
              <a:rPr lang="en-US" dirty="0" smtClean="0"/>
              <a:t>Demo of Typescript and React</a:t>
            </a:r>
          </a:p>
          <a:p>
            <a:r>
              <a:rPr lang="en-US" dirty="0" smtClean="0"/>
              <a:t>Redux Structure</a:t>
            </a:r>
          </a:p>
          <a:p>
            <a:r>
              <a:rPr lang="en-US" dirty="0" smtClean="0"/>
              <a:t>Demo of React with Redux</a:t>
            </a:r>
          </a:p>
          <a:p>
            <a:r>
              <a:rPr lang="en-US" dirty="0" smtClean="0"/>
              <a:t>Time Travel </a:t>
            </a:r>
            <a:r>
              <a:rPr lang="en-US" dirty="0" smtClean="0">
                <a:sym typeface="Wingdings"/>
              </a:rPr>
              <a:t>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766" y="2878667"/>
            <a:ext cx="5348234" cy="222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956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TypeScript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Super-set of JavaScript</a:t>
            </a:r>
          </a:p>
          <a:p>
            <a:r>
              <a:rPr lang="en-US" dirty="0" smtClean="0"/>
              <a:t>Compiles down to regular JavaScript</a:t>
            </a:r>
          </a:p>
          <a:p>
            <a:r>
              <a:rPr lang="en-US" dirty="0" smtClean="0"/>
              <a:t>Allows using JavaScript features that do not exist in the browser yet</a:t>
            </a:r>
          </a:p>
          <a:p>
            <a:r>
              <a:rPr lang="en-US" dirty="0" smtClean="0"/>
              <a:t>Similar to Babel but with </a:t>
            </a:r>
            <a:r>
              <a:rPr lang="en-US" dirty="0" smtClean="0">
                <a:hlinkClick r:id="rId2"/>
              </a:rPr>
              <a:t>Static Typing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79" y="5270174"/>
            <a:ext cx="1475746" cy="147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324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smtClean="0"/>
              <a:t>React?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React, IS NOT, another framework for writing JS applications</a:t>
            </a:r>
          </a:p>
          <a:p>
            <a:r>
              <a:rPr lang="en-US" dirty="0" smtClean="0"/>
              <a:t>React, IS, a JS backed library for building User Interfaces.</a:t>
            </a:r>
          </a:p>
          <a:p>
            <a:r>
              <a:rPr lang="en-US" dirty="0" smtClean="0"/>
              <a:t>React, IS, the “</a:t>
            </a:r>
            <a:r>
              <a:rPr lang="en-US" dirty="0" err="1" smtClean="0"/>
              <a:t>V”iew</a:t>
            </a:r>
            <a:r>
              <a:rPr lang="en-US" dirty="0" smtClean="0"/>
              <a:t> in MVC</a:t>
            </a:r>
          </a:p>
          <a:p>
            <a:r>
              <a:rPr lang="en-US" dirty="0" smtClean="0"/>
              <a:t>React does the rendering of UIs and responds to events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5530076"/>
            <a:ext cx="3045178" cy="10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16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smtClean="0"/>
              <a:t>React </a:t>
            </a:r>
            <a:r>
              <a:rPr lang="en-US" dirty="0" smtClean="0"/>
              <a:t>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49303"/>
            <a:ext cx="8596668" cy="3880773"/>
          </a:xfrm>
        </p:spPr>
        <p:txBody>
          <a:bodyPr/>
          <a:lstStyle/>
          <a:p>
            <a:r>
              <a:rPr lang="en-US" b="1" dirty="0" smtClean="0"/>
              <a:t>Components</a:t>
            </a:r>
            <a:r>
              <a:rPr lang="en-US" dirty="0" smtClean="0"/>
              <a:t>, not templates</a:t>
            </a:r>
          </a:p>
          <a:p>
            <a:r>
              <a:rPr lang="en-US" b="1" dirty="0" err="1" smtClean="0"/>
              <a:t>Uni</a:t>
            </a:r>
            <a:r>
              <a:rPr lang="en-US" b="1" dirty="0" smtClean="0"/>
              <a:t>-directional data flow</a:t>
            </a:r>
            <a:r>
              <a:rPr lang="en-US" dirty="0" smtClean="0"/>
              <a:t>, re-render instead of mutating DOM</a:t>
            </a:r>
          </a:p>
          <a:p>
            <a:pPr lvl="1"/>
            <a:r>
              <a:rPr lang="en-US" dirty="0" smtClean="0"/>
              <a:t>Performance through </a:t>
            </a:r>
            <a:r>
              <a:rPr lang="en-US" b="1" dirty="0" smtClean="0"/>
              <a:t>Virtual DOM</a:t>
            </a:r>
          </a:p>
          <a:p>
            <a:pPr lvl="1"/>
            <a:r>
              <a:rPr lang="en-US" dirty="0" smtClean="0"/>
              <a:t>Lookups and changes in DOM are slow</a:t>
            </a:r>
          </a:p>
          <a:p>
            <a:r>
              <a:rPr lang="en-US" dirty="0" smtClean="0"/>
              <a:t>Functional nature = </a:t>
            </a:r>
            <a:r>
              <a:rPr lang="en-US" b="1" dirty="0" smtClean="0"/>
              <a:t>Transform</a:t>
            </a:r>
            <a:r>
              <a:rPr lang="en-US" dirty="0" smtClean="0"/>
              <a:t> data to </a:t>
            </a:r>
            <a:r>
              <a:rPr lang="en-US" b="1" dirty="0" smtClean="0"/>
              <a:t>Interface Components</a:t>
            </a:r>
          </a:p>
          <a:p>
            <a:pPr lvl="1"/>
            <a:r>
              <a:rPr lang="en-US" b="1" dirty="0" smtClean="0"/>
              <a:t>f(x) = </a:t>
            </a:r>
            <a:r>
              <a:rPr lang="en-US" b="1" dirty="0" smtClean="0"/>
              <a:t>x * x </a:t>
            </a:r>
            <a:r>
              <a:rPr lang="en-US" b="1" dirty="0" smtClean="0"/>
              <a:t>=&gt;      </a:t>
            </a:r>
            <a:r>
              <a:rPr lang="en-US" b="1" dirty="0" smtClean="0"/>
              <a:t>f(a</a:t>
            </a:r>
            <a:r>
              <a:rPr lang="en-US" b="1" dirty="0" smtClean="0"/>
              <a:t>, b) = &lt;div&gt;&lt;span&gt;{a}&lt;/span&gt;&lt;div&gt;{b}&lt;/div&gt;&lt;/div&gt;</a:t>
            </a:r>
          </a:p>
          <a:p>
            <a:r>
              <a:rPr lang="en-US" dirty="0" smtClean="0"/>
              <a:t>React has no</a:t>
            </a:r>
          </a:p>
          <a:p>
            <a:pPr lvl="1"/>
            <a:r>
              <a:rPr lang="en-US" dirty="0" smtClean="0"/>
              <a:t>Controllers, directives, templates, global event listeners, models, no view models</a:t>
            </a:r>
          </a:p>
          <a:p>
            <a:r>
              <a:rPr lang="en-US" dirty="0" smtClean="0"/>
              <a:t>Only Components</a:t>
            </a:r>
          </a:p>
          <a:p>
            <a:endParaRPr lang="en-US" b="1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5530076"/>
            <a:ext cx="3045178" cy="10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55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Seperation</a:t>
            </a:r>
            <a:r>
              <a:rPr lang="en-US" dirty="0" smtClean="0"/>
              <a:t> of Concerns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React components are </a:t>
            </a:r>
          </a:p>
          <a:p>
            <a:pPr lvl="1"/>
            <a:r>
              <a:rPr lang="en-US" dirty="0" err="1" smtClean="0"/>
              <a:t>Composable</a:t>
            </a:r>
            <a:endParaRPr lang="en-US" dirty="0" smtClean="0"/>
          </a:p>
          <a:p>
            <a:pPr lvl="1"/>
            <a:r>
              <a:rPr lang="en-US" dirty="0" smtClean="0"/>
              <a:t>Reusable</a:t>
            </a:r>
          </a:p>
          <a:p>
            <a:pPr lvl="1"/>
            <a:r>
              <a:rPr lang="en-US" dirty="0" smtClean="0"/>
              <a:t>Maintainable</a:t>
            </a:r>
          </a:p>
          <a:p>
            <a:pPr lvl="1"/>
            <a:r>
              <a:rPr lang="en-US" dirty="0" smtClean="0"/>
              <a:t>Testable</a:t>
            </a:r>
          </a:p>
          <a:p>
            <a:r>
              <a:rPr lang="en-US" dirty="0" smtClean="0"/>
              <a:t>Only when self-contained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5530076"/>
            <a:ext cx="3045178" cy="10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23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DOM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139" y="1257958"/>
            <a:ext cx="6333908" cy="42388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5530076"/>
            <a:ext cx="3045178" cy="10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94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 </a:t>
            </a:r>
            <a:r>
              <a:rPr lang="en-US" dirty="0" err="1" smtClean="0"/>
              <a:t>Uni</a:t>
            </a:r>
            <a:r>
              <a:rPr lang="en-US" dirty="0" smtClean="0"/>
              <a:t>-Directional Data Flow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4540845" y="1947604"/>
            <a:ext cx="4000500" cy="7413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Parent Component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4540845" y="5076567"/>
            <a:ext cx="4000500" cy="7413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Child Component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214724" y="3698101"/>
            <a:ext cx="736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Props</a:t>
            </a:r>
            <a:endParaRPr lang="en-US" dirty="0"/>
          </a:p>
        </p:txBody>
      </p:sp>
      <p:sp>
        <p:nvSpPr>
          <p:cNvPr id="11" name="Curved Down Arrow 10"/>
          <p:cNvSpPr/>
          <p:nvPr/>
        </p:nvSpPr>
        <p:spPr>
          <a:xfrm>
            <a:off x="4747445" y="1422400"/>
            <a:ext cx="3525689" cy="508000"/>
          </a:xfrm>
          <a:prstGeom prst="curved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State + Event Handlers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Down Arrow 13"/>
          <p:cNvSpPr/>
          <p:nvPr/>
        </p:nvSpPr>
        <p:spPr>
          <a:xfrm>
            <a:off x="8019135" y="2688967"/>
            <a:ext cx="254000" cy="23876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0800000">
            <a:off x="4772924" y="2678397"/>
            <a:ext cx="254000" cy="2387600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233524" y="3793337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Events</a:t>
            </a:r>
            <a:endParaRPr lang="en-US" dirty="0"/>
          </a:p>
        </p:txBody>
      </p:sp>
      <p:sp>
        <p:nvSpPr>
          <p:cNvPr id="19" name="Curved Down Arrow 18"/>
          <p:cNvSpPr/>
          <p:nvPr/>
        </p:nvSpPr>
        <p:spPr>
          <a:xfrm rot="10800000">
            <a:off x="5809256" y="5856809"/>
            <a:ext cx="2370823" cy="598223"/>
          </a:xfrm>
          <a:prstGeom prst="curved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33024" y="5971255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75636" y="1930400"/>
            <a:ext cx="323255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Data flows downwards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Through Props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smtClean="0"/>
              <a:t>Immutable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State is local/private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smtClean="0"/>
              <a:t>Mutable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err="1" smtClean="0"/>
              <a:t>setState</a:t>
            </a:r>
            <a:r>
              <a:rPr lang="en-US" dirty="0" smtClean="0"/>
              <a:t>() only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Events flow upward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Parent Event Handlers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5530076"/>
            <a:ext cx="3045178" cy="10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66722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3680</TotalTime>
  <Words>568</Words>
  <Application>Microsoft Macintosh PowerPoint</Application>
  <PresentationFormat>Widescreen</PresentationFormat>
  <Paragraphs>119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Helvetica</vt:lpstr>
      <vt:lpstr>Mangal</vt:lpstr>
      <vt:lpstr>Trebuchet MS</vt:lpstr>
      <vt:lpstr>Wingdings</vt:lpstr>
      <vt:lpstr>Wingdings 3</vt:lpstr>
      <vt:lpstr>Arial</vt:lpstr>
      <vt:lpstr>Facet</vt:lpstr>
      <vt:lpstr>React + Redux +  TypeScript</vt:lpstr>
      <vt:lpstr>Chris Berthold : That guy that talks too much</vt:lpstr>
      <vt:lpstr>Agenda</vt:lpstr>
      <vt:lpstr>TypeScript</vt:lpstr>
      <vt:lpstr>What is React?</vt:lpstr>
      <vt:lpstr>How does React work?</vt:lpstr>
      <vt:lpstr>Seperation of Concerns</vt:lpstr>
      <vt:lpstr>Virtual DOM</vt:lpstr>
      <vt:lpstr>React Uni-Directional Data Flow</vt:lpstr>
      <vt:lpstr>React Life Cycle</vt:lpstr>
      <vt:lpstr>DEMO!</vt:lpstr>
      <vt:lpstr>What is Redux</vt:lpstr>
      <vt:lpstr>How does Redux work?</vt:lpstr>
      <vt:lpstr>Redux Data Flow</vt:lpstr>
      <vt:lpstr>Simple Actions and Reducers</vt:lpstr>
      <vt:lpstr>DEMO!</vt:lpstr>
      <vt:lpstr>Resources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+ Redux +  TypeScript</dc:title>
  <dc:creator>Chris Berthold</dc:creator>
  <cp:lastModifiedBy>Chris Berthold</cp:lastModifiedBy>
  <cp:revision>29</cp:revision>
  <dcterms:created xsi:type="dcterms:W3CDTF">2017-04-21T01:41:07Z</dcterms:created>
  <dcterms:modified xsi:type="dcterms:W3CDTF">2017-04-30T17:22:27Z</dcterms:modified>
</cp:coreProperties>
</file>

<file path=docProps/thumbnail.jpeg>
</file>